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56" r:id="rId5"/>
    <p:sldId id="272" r:id="rId6"/>
    <p:sldId id="257" r:id="rId7"/>
    <p:sldId id="268" r:id="rId8"/>
    <p:sldId id="273" r:id="rId9"/>
    <p:sldId id="258" r:id="rId10"/>
    <p:sldId id="259" r:id="rId11"/>
    <p:sldId id="262" r:id="rId12"/>
    <p:sldId id="263" r:id="rId13"/>
    <p:sldId id="267" r:id="rId14"/>
    <p:sldId id="260" r:id="rId15"/>
    <p:sldId id="261" r:id="rId16"/>
    <p:sldId id="264" r:id="rId17"/>
    <p:sldId id="265" r:id="rId18"/>
    <p:sldId id="266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4550" y="2498502"/>
            <a:ext cx="10303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The HER  process in (Eletro)catalysis 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2424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1673"/>
            <a:ext cx="4356467" cy="51129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541" y="0"/>
            <a:ext cx="8409904" cy="450760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19741" y="6104586"/>
            <a:ext cx="7207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L. Wu, </a:t>
            </a:r>
            <a:r>
              <a:rPr lang="en-US" altLang="zh-CN" i="1" dirty="0" smtClean="0"/>
              <a:t>et al.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Applied Surface Science, </a:t>
            </a:r>
            <a:r>
              <a:rPr lang="nl-NL" altLang="zh-CN" dirty="0" smtClean="0"/>
              <a:t>470-477 (2017</a:t>
            </a:r>
            <a:r>
              <a:rPr lang="nl-NL" altLang="zh-CN" dirty="0"/>
              <a:t>)</a:t>
            </a:r>
            <a:endParaRPr lang="nl-NL" altLang="zh-CN" dirty="0" smtClean="0"/>
          </a:p>
          <a:p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1465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7" y="1170971"/>
            <a:ext cx="3885714" cy="43410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301" y="186785"/>
            <a:ext cx="8281116" cy="569885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2208" y="6173031"/>
            <a:ext cx="74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X. Hu, </a:t>
            </a:r>
            <a:r>
              <a:rPr lang="en-US" altLang="zh-CN" i="1" dirty="0"/>
              <a:t>et al.,</a:t>
            </a:r>
            <a:r>
              <a:rPr lang="en-US" altLang="zh-CN" dirty="0"/>
              <a:t> </a:t>
            </a:r>
            <a:r>
              <a:rPr lang="en-US" altLang="zh-CN" dirty="0" smtClean="0"/>
              <a:t>“</a:t>
            </a:r>
            <a:r>
              <a:rPr lang="en-US" altLang="zh-CN" i="1" dirty="0" smtClean="0"/>
              <a:t>Solar Energy Materials and Solar Cells, </a:t>
            </a:r>
            <a:r>
              <a:rPr lang="nl-NL" altLang="zh-CN" dirty="0" smtClean="0"/>
              <a:t>108-116</a:t>
            </a:r>
            <a:r>
              <a:rPr lang="nl-NL" altLang="zh-CN" dirty="0"/>
              <a:t> </a:t>
            </a:r>
            <a:r>
              <a:rPr lang="en-US" altLang="zh-CN" dirty="0" smtClean="0"/>
              <a:t>(</a:t>
            </a:r>
            <a:r>
              <a:rPr lang="nl-NL" altLang="zh-CN" dirty="0" smtClean="0"/>
              <a:t>2017</a:t>
            </a:r>
            <a:r>
              <a:rPr lang="nl-NL" altLang="zh-CN" dirty="0"/>
              <a:t>)</a:t>
            </a:r>
            <a:endParaRPr lang="nl-NL" altLang="zh-CN" dirty="0" smtClean="0"/>
          </a:p>
          <a:p>
            <a:endParaRPr lang="zh-CN" altLang="en-US" i="1" dirty="0"/>
          </a:p>
        </p:txBody>
      </p:sp>
      <p:sp>
        <p:nvSpPr>
          <p:cNvPr id="7" name="文本框 6"/>
          <p:cNvSpPr txBox="1"/>
          <p:nvPr/>
        </p:nvSpPr>
        <p:spPr>
          <a:xfrm>
            <a:off x="342901" y="286446"/>
            <a:ext cx="428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Composite Material For </a:t>
            </a:r>
            <a:r>
              <a:rPr lang="en-US" altLang="zh-CN" dirty="0" err="1" smtClean="0"/>
              <a:t>Photocatalysis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71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979535"/>
            <a:ext cx="11655381" cy="42235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6062" y="979535"/>
            <a:ext cx="824248" cy="887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4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40" y="134297"/>
            <a:ext cx="6169389" cy="58601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26061" y="6272137"/>
            <a:ext cx="436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dirty="0" smtClean="0"/>
              <a:t>J. Deng, </a:t>
            </a:r>
            <a:r>
              <a:rPr lang="de-DE" altLang="zh-CN" i="1" dirty="0" smtClean="0"/>
              <a:t>et al.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Nat </a:t>
            </a:r>
            <a:r>
              <a:rPr lang="en-US" altLang="zh-CN" i="1" dirty="0" err="1" smtClean="0"/>
              <a:t>Commun</a:t>
            </a:r>
            <a:r>
              <a:rPr lang="en-US" altLang="zh-CN" i="1" dirty="0" smtClean="0"/>
              <a:t>, </a:t>
            </a:r>
            <a:r>
              <a:rPr lang="nl-NL" altLang="zh-CN" dirty="0" smtClean="0"/>
              <a:t>14430 (2017)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70" y="653143"/>
            <a:ext cx="248194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81825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And TMPs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9" y="821858"/>
            <a:ext cx="11715072" cy="57809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42456" y="217746"/>
            <a:ext cx="931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J. </a:t>
            </a:r>
            <a:r>
              <a:rPr lang="en-US" altLang="zh-CN" dirty="0" err="1" smtClean="0"/>
              <a:t>Kibsgaard</a:t>
            </a:r>
            <a:r>
              <a:rPr lang="en-US" altLang="zh-CN" dirty="0" smtClean="0"/>
              <a:t>,</a:t>
            </a:r>
            <a:r>
              <a:rPr lang="en-US" altLang="zh-CN" i="1" dirty="0"/>
              <a:t> </a:t>
            </a:r>
            <a:r>
              <a:rPr lang="en-US" altLang="zh-CN" i="1" dirty="0" smtClean="0"/>
              <a:t>et al.,</a:t>
            </a:r>
            <a:r>
              <a:rPr lang="en-US" altLang="zh-CN" dirty="0" smtClean="0"/>
              <a:t> </a:t>
            </a:r>
            <a:r>
              <a:rPr lang="en-US" altLang="zh-CN" i="1" dirty="0" smtClean="0"/>
              <a:t>Energy &amp; Environmental Science ,</a:t>
            </a:r>
            <a:r>
              <a:rPr lang="nl-NL" altLang="zh-CN" dirty="0" smtClean="0"/>
              <a:t>3022-3029 (2015</a:t>
            </a:r>
            <a:r>
              <a:rPr lang="nl-NL" altLang="zh-CN" dirty="0"/>
              <a:t>)</a:t>
            </a:r>
            <a:endParaRPr lang="nl-NL" altLang="zh-CN" dirty="0" smtClean="0"/>
          </a:p>
          <a:p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8195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15" y="337432"/>
            <a:ext cx="8268257" cy="615058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67482" y="1442434"/>
            <a:ext cx="3129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Solid Line &amp; Dashed Line</a:t>
            </a:r>
          </a:p>
          <a:p>
            <a:endParaRPr lang="en-US" altLang="zh-CN" dirty="0"/>
          </a:p>
          <a:p>
            <a:r>
              <a:rPr lang="en-US" altLang="zh-CN" dirty="0" smtClean="0"/>
              <a:t>Descriptor</a:t>
            </a:r>
          </a:p>
          <a:p>
            <a:endParaRPr lang="en-US" altLang="zh-CN" dirty="0"/>
          </a:p>
          <a:p>
            <a:r>
              <a:rPr lang="en-US" altLang="zh-CN" dirty="0" err="1" smtClean="0"/>
              <a:t>FeP</a:t>
            </a:r>
            <a:r>
              <a:rPr lang="en-US" altLang="zh-CN" dirty="0" smtClean="0"/>
              <a:t>(Need Further </a:t>
            </a:r>
            <a:r>
              <a:rPr lang="en-US" altLang="zh-CN" dirty="0" err="1" smtClean="0"/>
              <a:t>Reasch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29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44" y="404558"/>
            <a:ext cx="11020955" cy="59919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60535" y="6396506"/>
            <a:ext cx="766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H. Li</a:t>
            </a:r>
            <a:r>
              <a:rPr lang="en-US" altLang="zh-CN" i="1" dirty="0" smtClean="0"/>
              <a:t>, et al.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Nat Mater, </a:t>
            </a:r>
            <a:r>
              <a:rPr lang="nl-NL" altLang="zh-CN" dirty="0" smtClean="0"/>
              <a:t>364 (2016)</a:t>
            </a:r>
          </a:p>
          <a:p>
            <a:endParaRPr lang="zh-CN" altLang="en-US" i="1" dirty="0"/>
          </a:p>
        </p:txBody>
      </p:sp>
      <p:sp>
        <p:nvSpPr>
          <p:cNvPr id="6" name="文本框 5"/>
          <p:cNvSpPr txBox="1"/>
          <p:nvPr/>
        </p:nvSpPr>
        <p:spPr>
          <a:xfrm>
            <a:off x="728870" y="35226"/>
            <a:ext cx="287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S-vacancies &amp; Strain (by DFT)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47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7" y="111194"/>
            <a:ext cx="9724296" cy="61925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60535" y="6396506"/>
            <a:ext cx="766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H. Li</a:t>
            </a:r>
            <a:r>
              <a:rPr lang="en-US" altLang="zh-CN" i="1" dirty="0" smtClean="0"/>
              <a:t>, et al.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Nat Mater, </a:t>
            </a:r>
            <a:r>
              <a:rPr lang="nl-NL" altLang="zh-CN" dirty="0" smtClean="0"/>
              <a:t>364 (2016)</a:t>
            </a:r>
          </a:p>
          <a:p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4397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62" y="-119647"/>
            <a:ext cx="5581883" cy="71227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645" y="199334"/>
            <a:ext cx="6260331" cy="411508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31665" y="6211669"/>
            <a:ext cx="766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H. Li</a:t>
            </a:r>
            <a:r>
              <a:rPr lang="en-US" altLang="zh-CN" i="1" dirty="0" smtClean="0"/>
              <a:t>, et al.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Nat Mater, </a:t>
            </a:r>
            <a:r>
              <a:rPr lang="nl-NL" altLang="zh-CN" dirty="0" smtClean="0"/>
              <a:t>364 (2016)</a:t>
            </a:r>
          </a:p>
          <a:p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2635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87889" y="914399"/>
            <a:ext cx="6362164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 smtClean="0"/>
              <a:t>3.Detailed Part</a:t>
            </a:r>
          </a:p>
        </p:txBody>
      </p:sp>
    </p:spTree>
    <p:extLst>
      <p:ext uri="{BB962C8B-B14F-4D97-AF65-F5344CB8AC3E}">
        <p14:creationId xmlns:p14="http://schemas.microsoft.com/office/powerpoint/2010/main" val="13730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42435" y="1326523"/>
            <a:ext cx="6362164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sz="3600" b="1" dirty="0" smtClean="0"/>
              <a:t>Background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sz="3600" b="1" dirty="0" smtClean="0"/>
              <a:t>Well-known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Works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sz="3600" b="1" dirty="0" smtClean="0"/>
              <a:t>Detailed Part</a:t>
            </a:r>
          </a:p>
        </p:txBody>
      </p:sp>
    </p:spTree>
    <p:extLst>
      <p:ext uri="{BB962C8B-B14F-4D97-AF65-F5344CB8AC3E}">
        <p14:creationId xmlns:p14="http://schemas.microsoft.com/office/powerpoint/2010/main" val="23448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660631" y="6019494"/>
            <a:ext cx="507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</a:t>
            </a:r>
            <a:r>
              <a:rPr lang="en-US" altLang="zh-CN" dirty="0" smtClean="0"/>
              <a:t>. Thomas </a:t>
            </a:r>
            <a:r>
              <a:rPr lang="en-US" altLang="zh-CN" i="1" dirty="0" smtClean="0"/>
              <a:t> </a:t>
            </a:r>
            <a:r>
              <a:rPr lang="en-US" altLang="zh-CN" i="1" dirty="0"/>
              <a:t>et al.</a:t>
            </a:r>
            <a:r>
              <a:rPr lang="en-US" altLang="zh-CN" dirty="0"/>
              <a:t>, </a:t>
            </a:r>
            <a:r>
              <a:rPr lang="en-US" altLang="zh-CN" i="1" dirty="0" smtClean="0"/>
              <a:t>Science, </a:t>
            </a:r>
            <a:r>
              <a:rPr lang="nl-NL" altLang="zh-CN" dirty="0" smtClean="0"/>
              <a:t>317 (2007)</a:t>
            </a:r>
          </a:p>
          <a:p>
            <a:endParaRPr lang="zh-CN" altLang="en-US" i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18" y="270457"/>
            <a:ext cx="7120179" cy="20606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69" y="2458505"/>
            <a:ext cx="8501771" cy="298925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313140" y="3052293"/>
            <a:ext cx="194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47nm X 47 nm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300766" y="5447764"/>
            <a:ext cx="27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6% coverage  Rating</a:t>
            </a:r>
          </a:p>
          <a:p>
            <a:r>
              <a:rPr lang="en-US" altLang="zh-CN" dirty="0" smtClean="0"/>
              <a:t>400°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67927" y="5460643"/>
            <a:ext cx="27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23% coverage  Rating</a:t>
            </a:r>
          </a:p>
          <a:p>
            <a:r>
              <a:rPr lang="en-US" altLang="zh-CN" dirty="0" smtClean="0"/>
              <a:t>5</a:t>
            </a:r>
            <a:r>
              <a:rPr lang="en-US" altLang="zh-CN" dirty="0"/>
              <a:t>5</a:t>
            </a:r>
            <a:r>
              <a:rPr lang="en-US" altLang="zh-CN" dirty="0" smtClean="0"/>
              <a:t>0°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16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69" y="833849"/>
            <a:ext cx="9137101" cy="375004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1624" y="372184"/>
            <a:ext cx="538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Polarization Curve &amp; </a:t>
            </a:r>
            <a:r>
              <a:rPr lang="en-US" altLang="zh-CN" sz="2400" b="1" dirty="0" err="1" smtClean="0"/>
              <a:t>Tafel</a:t>
            </a:r>
            <a:r>
              <a:rPr lang="en-US" altLang="zh-CN" sz="2400" b="1" dirty="0" smtClean="0"/>
              <a:t> Slope</a:t>
            </a:r>
            <a:endParaRPr lang="zh-CN" altLang="en-US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198142" y="5045556"/>
            <a:ext cx="53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Irrespective of annealing T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and coverage</a:t>
            </a:r>
          </a:p>
        </p:txBody>
      </p:sp>
    </p:spTree>
    <p:extLst>
      <p:ext uri="{BB962C8B-B14F-4D97-AF65-F5344CB8AC3E}">
        <p14:creationId xmlns:p14="http://schemas.microsoft.com/office/powerpoint/2010/main" val="7419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72" y="720551"/>
            <a:ext cx="10692290" cy="40608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6572" y="258886"/>
            <a:ext cx="532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Versus</a:t>
            </a:r>
            <a:r>
              <a:rPr lang="en-US" altLang="zh-CN" dirty="0" smtClean="0"/>
              <a:t> </a:t>
            </a:r>
            <a:r>
              <a:rPr lang="en-US" altLang="zh-CN" sz="2400" b="1" dirty="0"/>
              <a:t>MoS</a:t>
            </a:r>
            <a:r>
              <a:rPr lang="en-US" altLang="zh-CN" sz="2400" b="1" baseline="-25000" dirty="0"/>
              <a:t>2</a:t>
            </a:r>
            <a:r>
              <a:rPr lang="en-US" altLang="zh-CN" sz="2400" b="1" dirty="0"/>
              <a:t> coverage edge length</a:t>
            </a:r>
            <a:endParaRPr lang="zh-CN" altLang="en-US" sz="2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198142" y="5045556"/>
            <a:ext cx="5382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Filled circles   550°C</a:t>
            </a:r>
          </a:p>
          <a:p>
            <a:r>
              <a:rPr lang="en-US" altLang="zh-CN" sz="2000" dirty="0" smtClean="0"/>
              <a:t>Open circles   400°C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321" y="4790834"/>
            <a:ext cx="7289239" cy="15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58" y="476518"/>
            <a:ext cx="6578898" cy="457200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89061" y="5431922"/>
            <a:ext cx="538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Volcano Plot 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by DFT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7856113" y="1761444"/>
            <a:ext cx="3979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MoS</a:t>
            </a:r>
            <a:r>
              <a:rPr lang="en-US" altLang="zh-CN" sz="2400" b="1" baseline="-25000" dirty="0" smtClean="0"/>
              <a:t>2     </a:t>
            </a:r>
            <a:r>
              <a:rPr lang="en-US" altLang="zh-CN" sz="2400" b="1" dirty="0" smtClean="0"/>
              <a:t>1.5</a:t>
            </a:r>
            <a:r>
              <a:rPr lang="zh-CN" altLang="en-US" sz="2400" b="1" dirty="0" smtClean="0"/>
              <a:t>*</a:t>
            </a:r>
            <a:r>
              <a:rPr lang="en-US" altLang="zh-CN" sz="2400" b="1" dirty="0" smtClean="0"/>
              <a:t>10</a:t>
            </a:r>
            <a:r>
              <a:rPr lang="en-US" altLang="zh-CN" sz="2400" b="1" baseline="30000" dirty="0" smtClean="0"/>
              <a:t>15 </a:t>
            </a:r>
            <a:r>
              <a:rPr lang="en-US" altLang="zh-CN" sz="2400" b="1" dirty="0" smtClean="0"/>
              <a:t>site/cm</a:t>
            </a:r>
            <a:r>
              <a:rPr lang="en-US" altLang="zh-CN" sz="2400" b="1" baseline="30000" dirty="0" smtClean="0"/>
              <a:t>2</a:t>
            </a:r>
          </a:p>
          <a:p>
            <a:endParaRPr lang="en-US" altLang="zh-CN" sz="2400" b="1" baseline="30000" dirty="0"/>
          </a:p>
          <a:p>
            <a:r>
              <a:rPr lang="en-US" altLang="zh-CN" sz="2400" b="1" dirty="0"/>
              <a:t>             </a:t>
            </a:r>
            <a:r>
              <a:rPr lang="en-US" altLang="zh-CN" sz="2400" b="1" dirty="0" smtClean="0"/>
              <a:t> </a:t>
            </a:r>
            <a:r>
              <a:rPr lang="en-US" altLang="zh-CN" sz="2400" b="1" dirty="0"/>
              <a:t>7.9*10</a:t>
            </a:r>
            <a:r>
              <a:rPr lang="en-US" altLang="zh-CN" sz="2400" b="1" baseline="30000" dirty="0"/>
              <a:t>-6</a:t>
            </a:r>
            <a:r>
              <a:rPr lang="en-US" altLang="zh-CN" sz="2400" b="1" dirty="0"/>
              <a:t> A/cm</a:t>
            </a:r>
            <a:r>
              <a:rPr lang="en-US" altLang="zh-CN" sz="2400" b="1" baseline="30000" dirty="0"/>
              <a:t>2</a:t>
            </a:r>
            <a:r>
              <a:rPr lang="en-US" altLang="zh-CN" sz="2400" b="1" dirty="0"/>
              <a:t>  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27661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8338" y="6264528"/>
            <a:ext cx="3909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D. </a:t>
            </a:r>
            <a:r>
              <a:rPr lang="en-US" altLang="zh-CN" dirty="0" err="1" smtClean="0"/>
              <a:t>Voiry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et al.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Nat Mater, </a:t>
            </a:r>
            <a:r>
              <a:rPr lang="nl-NL" altLang="zh-CN" dirty="0" smtClean="0"/>
              <a:t>1003-9</a:t>
            </a:r>
            <a:r>
              <a:rPr lang="en-US" altLang="zh-CN" dirty="0"/>
              <a:t>(</a:t>
            </a:r>
            <a:r>
              <a:rPr lang="nl-NL" altLang="zh-CN" dirty="0" smtClean="0"/>
              <a:t>2016</a:t>
            </a:r>
            <a:r>
              <a:rPr lang="nl-NL" altLang="zh-CN" dirty="0"/>
              <a:t>)</a:t>
            </a:r>
            <a:endParaRPr lang="nl-NL" altLang="zh-CN" dirty="0" smtClean="0"/>
          </a:p>
          <a:p>
            <a:endParaRPr lang="zh-CN" altLang="en-US" i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916" y="973574"/>
            <a:ext cx="6704762" cy="52380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0911" y="309093"/>
            <a:ext cx="5880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/>
              <a:t>Electroinic</a:t>
            </a:r>
            <a:r>
              <a:rPr lang="en-US" altLang="zh-CN" sz="2000" b="1" dirty="0" smtClean="0"/>
              <a:t> coupling between sub and TMD</a:t>
            </a:r>
            <a:endParaRPr lang="zh-CN" altLang="en-US" sz="20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547" y="148540"/>
            <a:ext cx="4641106" cy="33308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290" y="3532279"/>
            <a:ext cx="4641105" cy="305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07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2" y="180400"/>
            <a:ext cx="4206741" cy="62075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189" y="180400"/>
            <a:ext cx="4584879" cy="324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54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9" y="372500"/>
            <a:ext cx="4371302" cy="5616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22" y="372501"/>
            <a:ext cx="6459232" cy="54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19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52" y="277859"/>
            <a:ext cx="8345510" cy="556914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47763" y="6168980"/>
            <a:ext cx="2884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Intercalation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94021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9738" y="2412866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67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26" y="2413740"/>
            <a:ext cx="5510154" cy="322720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4526" y="284444"/>
            <a:ext cx="320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Electrolytic Cell</a:t>
            </a: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982696" y="1289855"/>
            <a:ext cx="3953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Heterogeneous  catalysis</a:t>
            </a:r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Homogeneous</a:t>
            </a:r>
            <a:r>
              <a:rPr lang="en-US" altLang="zh-CN" sz="2400" b="1" dirty="0"/>
              <a:t> </a:t>
            </a:r>
            <a:r>
              <a:rPr lang="en-US" altLang="zh-CN" sz="2400" b="1" dirty="0" smtClean="0"/>
              <a:t>  catalysis</a:t>
            </a:r>
            <a:endParaRPr lang="zh-CN" altLang="en-US" sz="24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952" y="807664"/>
            <a:ext cx="7019048" cy="5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68" y="1005396"/>
            <a:ext cx="4841881" cy="1184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25" y="1102164"/>
            <a:ext cx="6342857" cy="9904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849" y="3160083"/>
            <a:ext cx="4123809" cy="695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225" y="4729228"/>
            <a:ext cx="6542857" cy="105714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05341" y="605286"/>
            <a:ext cx="3565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 </a:t>
            </a:r>
            <a:r>
              <a:rPr lang="en-US" altLang="zh-CN" sz="2000" b="1" dirty="0" err="1" smtClean="0"/>
              <a:t>Adsorber</a:t>
            </a:r>
            <a:r>
              <a:rPr lang="en-US" altLang="zh-CN" sz="2000" b="1" dirty="0" smtClean="0"/>
              <a:t>-reduction Process</a:t>
            </a:r>
            <a:endParaRPr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5705340" y="2759973"/>
            <a:ext cx="3565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Compound-desorption Process</a:t>
            </a:r>
            <a:endParaRPr lang="zh-CN" altLang="en-US" sz="20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5705340" y="4258687"/>
            <a:ext cx="3565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EC-desorption Process</a:t>
            </a:r>
            <a:endParaRPr lang="zh-CN" altLang="en-US" sz="2000" b="1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05" y="3160084"/>
            <a:ext cx="3917476" cy="227480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28767" y="5633128"/>
            <a:ext cx="507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Z. W. </a:t>
            </a:r>
            <a:r>
              <a:rPr lang="en-US" altLang="zh-CN" dirty="0" err="1" smtClean="0"/>
              <a:t>Seh</a:t>
            </a:r>
            <a:r>
              <a:rPr lang="en-US" altLang="zh-CN" i="1" dirty="0"/>
              <a:t> et al.</a:t>
            </a:r>
            <a:r>
              <a:rPr lang="en-US" altLang="zh-CN" dirty="0"/>
              <a:t>, </a:t>
            </a:r>
            <a:r>
              <a:rPr lang="en-US" altLang="zh-CN" i="1" dirty="0" smtClean="0"/>
              <a:t>Science, </a:t>
            </a:r>
            <a:r>
              <a:rPr lang="nl-NL" altLang="zh-CN" dirty="0" smtClean="0"/>
              <a:t>355 (2017)</a:t>
            </a:r>
          </a:p>
          <a:p>
            <a:endParaRPr lang="zh-CN" altLang="en-US" i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461342" y="343676"/>
            <a:ext cx="438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Hydrogen Evolved Reaction: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499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1342" y="343676"/>
            <a:ext cx="438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Some Electro materials:</a:t>
            </a:r>
            <a:endParaRPr lang="zh-CN" altLang="en-US" sz="24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17" y="1223025"/>
            <a:ext cx="4335048" cy="45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967" y="805341"/>
            <a:ext cx="4460767" cy="46166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59836" y="5756857"/>
            <a:ext cx="507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Z. W. </a:t>
            </a:r>
            <a:r>
              <a:rPr lang="en-US" altLang="zh-CN" dirty="0" err="1" smtClean="0"/>
              <a:t>Seh</a:t>
            </a:r>
            <a:r>
              <a:rPr lang="en-US" altLang="zh-CN" i="1" dirty="0"/>
              <a:t> et al.</a:t>
            </a:r>
            <a:r>
              <a:rPr lang="en-US" altLang="zh-CN" dirty="0"/>
              <a:t>, </a:t>
            </a:r>
            <a:r>
              <a:rPr lang="en-US" altLang="zh-CN" i="1" dirty="0" smtClean="0"/>
              <a:t>Science, </a:t>
            </a:r>
            <a:r>
              <a:rPr lang="nl-NL" altLang="zh-CN" dirty="0" smtClean="0"/>
              <a:t>355 (2017)</a:t>
            </a:r>
          </a:p>
          <a:p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2630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80" y="297713"/>
            <a:ext cx="5787917" cy="3661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14" y="297713"/>
            <a:ext cx="4383314" cy="4201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025" y="3967152"/>
            <a:ext cx="5040825" cy="28908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73185" y="5412576"/>
            <a:ext cx="308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The structure of MoS</a:t>
            </a:r>
            <a:r>
              <a:rPr lang="en-US" altLang="zh-CN" sz="2400" b="1" baseline="-25000" dirty="0"/>
              <a:t>2</a:t>
            </a:r>
            <a:endParaRPr lang="zh-CN" alt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6888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06478" y="1196945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Flexible Device</a:t>
            </a:r>
          </a:p>
          <a:p>
            <a:r>
              <a:rPr lang="en-US" altLang="zh-CN" dirty="0" smtClean="0"/>
              <a:t>Corrosion Protection</a:t>
            </a:r>
          </a:p>
          <a:p>
            <a:r>
              <a:rPr lang="en-US" altLang="zh-CN" dirty="0" smtClean="0"/>
              <a:t>FET</a:t>
            </a:r>
          </a:p>
          <a:p>
            <a:r>
              <a:rPr lang="en-US" altLang="zh-CN" dirty="0" smtClean="0"/>
              <a:t>Electrode Material</a:t>
            </a:r>
          </a:p>
          <a:p>
            <a:r>
              <a:rPr lang="en-US" altLang="zh-CN" dirty="0" smtClean="0"/>
              <a:t>Catalysis</a:t>
            </a:r>
          </a:p>
          <a:p>
            <a:r>
              <a:rPr lang="en-US" altLang="zh-CN" dirty="0" smtClean="0"/>
              <a:t>LED</a:t>
            </a:r>
          </a:p>
          <a:p>
            <a:r>
              <a:rPr lang="en-US" altLang="zh-CN" dirty="0" smtClean="0"/>
              <a:t>Adsorbent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834887" y="0"/>
            <a:ext cx="4903304" cy="3975652"/>
            <a:chOff x="834887" y="254813"/>
            <a:chExt cx="4903304" cy="405214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4887" y="254813"/>
              <a:ext cx="4246403" cy="3535307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638261" y="3101009"/>
              <a:ext cx="1099930" cy="1205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7" y="3372614"/>
            <a:ext cx="5459896" cy="34191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96348" y="6188765"/>
            <a:ext cx="795130" cy="669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110088" y="6145435"/>
            <a:ext cx="5475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Y. Yin, J. Han, </a:t>
            </a:r>
            <a:r>
              <a:rPr lang="en-US" altLang="zh-CN" i="1" dirty="0" smtClean="0"/>
              <a:t>et al.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J Am </a:t>
            </a:r>
            <a:r>
              <a:rPr lang="en-US" altLang="zh-CN" i="1" dirty="0" err="1" smtClean="0"/>
              <a:t>Chem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Soc</a:t>
            </a:r>
            <a:r>
              <a:rPr lang="en-US" altLang="zh-CN" i="1" dirty="0" smtClean="0"/>
              <a:t>,</a:t>
            </a:r>
            <a:r>
              <a:rPr lang="nl-NL" altLang="zh-CN" dirty="0" smtClean="0"/>
              <a:t>7965-72 (2016</a:t>
            </a:r>
            <a:r>
              <a:rPr lang="nl-NL" altLang="zh-CN" dirty="0"/>
              <a:t>)</a:t>
            </a:r>
            <a:endParaRPr lang="nl-NL" altLang="zh-CN" dirty="0" smtClean="0"/>
          </a:p>
          <a:p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1140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78040" y="1249250"/>
            <a:ext cx="6362164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 smtClean="0"/>
              <a:t>2.Well-known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5479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68"/>
            <a:ext cx="9836536" cy="36960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45" y="3696035"/>
            <a:ext cx="8361375" cy="308743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31695" y="5868402"/>
            <a:ext cx="3555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Y. Li, </a:t>
            </a:r>
            <a:r>
              <a:rPr lang="en-US" altLang="zh-CN" i="1" dirty="0" smtClean="0"/>
              <a:t>et </a:t>
            </a:r>
            <a:r>
              <a:rPr lang="en-US" altLang="zh-CN" i="1" dirty="0"/>
              <a:t>al.</a:t>
            </a:r>
            <a:r>
              <a:rPr lang="en-US" altLang="zh-CN" dirty="0"/>
              <a:t>, </a:t>
            </a:r>
            <a:r>
              <a:rPr lang="en-US" altLang="zh-CN" i="1" dirty="0" smtClean="0"/>
              <a:t>J Am </a:t>
            </a:r>
            <a:r>
              <a:rPr lang="en-US" altLang="zh-CN" i="1" dirty="0" err="1" smtClean="0"/>
              <a:t>Chem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Soc</a:t>
            </a:r>
            <a:r>
              <a:rPr lang="en-US" altLang="zh-CN" i="1" dirty="0" smtClean="0"/>
              <a:t>, </a:t>
            </a:r>
            <a:r>
              <a:rPr lang="en-US" altLang="zh-CN" dirty="0" smtClean="0"/>
              <a:t>7296-9(2011)</a:t>
            </a:r>
            <a:endParaRPr lang="en-US" altLang="zh-CN" dirty="0"/>
          </a:p>
          <a:p>
            <a:endParaRPr lang="en-US" altLang="zh-CN" i="1" dirty="0" smtClean="0"/>
          </a:p>
          <a:p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5122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323</Words>
  <Application>Microsoft Office PowerPoint</Application>
  <PresentationFormat>宽屏</PresentationFormat>
  <Paragraphs>61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3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And TMPs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DD</dc:creator>
  <cp:lastModifiedBy>Sony</cp:lastModifiedBy>
  <cp:revision>34</cp:revision>
  <dcterms:created xsi:type="dcterms:W3CDTF">2015-05-05T08:02:14Z</dcterms:created>
  <dcterms:modified xsi:type="dcterms:W3CDTF">2017-11-21T08:30:00Z</dcterms:modified>
</cp:coreProperties>
</file>